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6" r:id="rId6"/>
    <p:sldId id="264" r:id="rId7"/>
    <p:sldId id="267" r:id="rId8"/>
    <p:sldId id="265" r:id="rId9"/>
    <p:sldId id="268" r:id="rId10"/>
    <p:sldId id="269" r:id="rId11"/>
    <p:sldId id="274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D889"/>
    <a:srgbClr val="FFCC66"/>
    <a:srgbClr val="FFCD2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D957-3109-4667-9F33-2CFA75142567}" type="datetimeFigureOut">
              <a:rPr lang="es-ES" smtClean="0"/>
              <a:pPr/>
              <a:t>26/11/2015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BCC0-CF6D-43D2-81B6-3A265B289A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9562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D957-3109-4667-9F33-2CFA75142567}" type="datetimeFigureOut">
              <a:rPr lang="es-ES" smtClean="0"/>
              <a:pPr/>
              <a:t>26/11/2015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BCC0-CF6D-43D2-81B6-3A265B289A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3225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D957-3109-4667-9F33-2CFA75142567}" type="datetimeFigureOut">
              <a:rPr lang="es-ES" smtClean="0"/>
              <a:pPr/>
              <a:t>26/11/2015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BCC0-CF6D-43D2-81B6-3A265B289A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70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D957-3109-4667-9F33-2CFA75142567}" type="datetimeFigureOut">
              <a:rPr lang="es-ES" smtClean="0"/>
              <a:pPr/>
              <a:t>26/11/2015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BCC0-CF6D-43D2-81B6-3A265B289A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60125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D957-3109-4667-9F33-2CFA75142567}" type="datetimeFigureOut">
              <a:rPr lang="es-ES" smtClean="0"/>
              <a:pPr/>
              <a:t>26/11/2015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BCC0-CF6D-43D2-81B6-3A265B289A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92060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D957-3109-4667-9F33-2CFA75142567}" type="datetimeFigureOut">
              <a:rPr lang="es-ES" smtClean="0"/>
              <a:pPr/>
              <a:t>26/11/2015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BCC0-CF6D-43D2-81B6-3A265B289A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36343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D957-3109-4667-9F33-2CFA75142567}" type="datetimeFigureOut">
              <a:rPr lang="es-ES" smtClean="0"/>
              <a:pPr/>
              <a:t>26/11/2015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BCC0-CF6D-43D2-81B6-3A265B289A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62565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D957-3109-4667-9F33-2CFA75142567}" type="datetimeFigureOut">
              <a:rPr lang="es-ES" smtClean="0"/>
              <a:pPr/>
              <a:t>26/11/2015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BCC0-CF6D-43D2-81B6-3A265B289A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50245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D957-3109-4667-9F33-2CFA75142567}" type="datetimeFigureOut">
              <a:rPr lang="es-ES" smtClean="0"/>
              <a:pPr/>
              <a:t>26/11/2015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BCC0-CF6D-43D2-81B6-3A265B289A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5713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D957-3109-4667-9F33-2CFA75142567}" type="datetimeFigureOut">
              <a:rPr lang="es-ES" smtClean="0"/>
              <a:pPr/>
              <a:t>26/11/2015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BCC0-CF6D-43D2-81B6-3A265B289A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05547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D957-3109-4667-9F33-2CFA75142567}" type="datetimeFigureOut">
              <a:rPr lang="es-ES" smtClean="0"/>
              <a:pPr/>
              <a:t>26/11/2015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BCC0-CF6D-43D2-81B6-3A265B289A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2959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4D957-3109-4667-9F33-2CFA75142567}" type="datetimeFigureOut">
              <a:rPr lang="es-ES" smtClean="0"/>
              <a:pPr/>
              <a:t>26/11/2015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5BCC0-CF6D-43D2-81B6-3A265B289A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0093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0" Type="http://schemas.openxmlformats.org/officeDocument/2006/relationships/image" Target="../media/image2.emf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emf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jpe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emf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jpe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emf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77471" y="3599347"/>
            <a:ext cx="6957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Informe Nacional de Paraguay</a:t>
            </a:r>
            <a:endParaRPr lang="es-ES" sz="3600" b="1" dirty="0"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387536" y="4245678"/>
            <a:ext cx="2737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TERCE 2013</a:t>
            </a:r>
            <a:endParaRPr lang="es-ES" sz="3200" dirty="0">
              <a:solidFill>
                <a:schemeClr val="accent2">
                  <a:lumMod val="75000"/>
                </a:schemeClr>
              </a:solidFill>
              <a:latin typeface="Broadway" panose="04040905080B02020502" pitchFamily="82" charset="0"/>
            </a:endParaRPr>
          </a:p>
        </p:txBody>
      </p:sp>
      <p:pic>
        <p:nvPicPr>
          <p:cNvPr id="10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4" y="390240"/>
            <a:ext cx="2118213" cy="119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/>
          <a:srcRect l="4755" t="7596" r="6627" b="11333"/>
          <a:stretch/>
        </p:blipFill>
        <p:spPr>
          <a:xfrm>
            <a:off x="4572000" y="608228"/>
            <a:ext cx="1997717" cy="75759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 cstate="print"/>
          <a:srcRect t="6068"/>
          <a:stretch/>
        </p:blipFill>
        <p:spPr>
          <a:xfrm>
            <a:off x="6868450" y="608228"/>
            <a:ext cx="1976816" cy="733944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971499" y="6318187"/>
            <a:ext cx="1826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Noviembre, 2015</a:t>
            </a:r>
            <a:endParaRPr lang="es-ES" b="1" dirty="0"/>
          </a:p>
        </p:txBody>
      </p:sp>
      <p:cxnSp>
        <p:nvCxnSpPr>
          <p:cNvPr id="16" name="Conector recto 15"/>
          <p:cNvCxnSpPr/>
          <p:nvPr/>
        </p:nvCxnSpPr>
        <p:spPr>
          <a:xfrm>
            <a:off x="18694" y="1840034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V="1">
            <a:off x="965499" y="4908625"/>
            <a:ext cx="8230100" cy="3718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V="1">
            <a:off x="1101857" y="4998820"/>
            <a:ext cx="8230100" cy="3718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3705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/>
          <p:cNvGraphicFramePr>
            <a:graphicFrameLocks noChangeAspect="1"/>
          </p:cNvGraphicFramePr>
          <p:nvPr/>
        </p:nvGraphicFramePr>
        <p:xfrm>
          <a:off x="0" y="-146525"/>
          <a:ext cx="9144000" cy="975905"/>
        </p:xfrm>
        <a:graphic>
          <a:graphicData uri="http://schemas.openxmlformats.org/presentationml/2006/ole">
            <p:oleObj spid="_x0000_s13330" name="CorelDRAW" r:id="rId3" imgW="7335000" imgH="979200" progId="">
              <p:embed/>
            </p:oleObj>
          </a:graphicData>
        </a:graphic>
      </p:graphicFrame>
      <p:sp>
        <p:nvSpPr>
          <p:cNvPr id="43" name="CuadroTexto 42"/>
          <p:cNvSpPr txBox="1"/>
          <p:nvPr/>
        </p:nvSpPr>
        <p:spPr>
          <a:xfrm>
            <a:off x="1278649" y="197294"/>
            <a:ext cx="7269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  <a:latin typeface="Bodoni MT Black" panose="02070A03080606020203" pitchFamily="18" charset="0"/>
              </a:rPr>
              <a:t>Resultados Ciencias Naturales</a:t>
            </a:r>
            <a:endParaRPr lang="es-ES" sz="3600" b="1" dirty="0">
              <a:solidFill>
                <a:schemeClr val="accent2">
                  <a:lumMod val="7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29" name="Rectángulo redondeado 28"/>
          <p:cNvSpPr/>
          <p:nvPr/>
        </p:nvSpPr>
        <p:spPr>
          <a:xfrm>
            <a:off x="197256" y="1183908"/>
            <a:ext cx="3936624" cy="5489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/>
          <p:cNvSpPr txBox="1"/>
          <p:nvPr/>
        </p:nvSpPr>
        <p:spPr>
          <a:xfrm>
            <a:off x="245382" y="1173199"/>
            <a:ext cx="3784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6º grado. Distribución de los estudiantes</a:t>
            </a:r>
          </a:p>
          <a:p>
            <a:pPr algn="ctr"/>
            <a:r>
              <a:rPr lang="es-ES" sz="1600" b="1" dirty="0" smtClean="0"/>
              <a:t> por nivel de desempeño</a:t>
            </a:r>
            <a:endParaRPr lang="es-ES" sz="1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36271"/>
            <a:ext cx="5119409" cy="2854617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5865916" y="1248541"/>
            <a:ext cx="2993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</a:rPr>
              <a:t>Promedio de Puntajes</a:t>
            </a:r>
            <a:endParaRPr lang="es-E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5916" y="1732906"/>
            <a:ext cx="2940239" cy="2851218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5812425" y="4559043"/>
            <a:ext cx="2906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bg2">
                    <a:lumMod val="50000"/>
                  </a:schemeClr>
                </a:solidFill>
              </a:rPr>
              <a:t>Promedio TERCE: </a:t>
            </a:r>
            <a:r>
              <a:rPr lang="es-ES" sz="2400" b="1" dirty="0" smtClean="0"/>
              <a:t>700</a:t>
            </a:r>
          </a:p>
          <a:p>
            <a:endParaRPr lang="es-E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935705" y="5504245"/>
            <a:ext cx="5293896" cy="90901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En  comparación con el SERCE, el rendimiento es menor</a:t>
            </a:r>
            <a:endParaRPr lang="es-ES" sz="2000" b="1" dirty="0">
              <a:solidFill>
                <a:schemeClr val="accent2">
                  <a:lumMod val="75000"/>
                </a:schemeClr>
              </a:solidFill>
              <a:latin typeface="Broadway" panose="04040905080B02020502" pitchFamily="82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>
            <a:off x="0" y="829381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" name="Imagen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653" b="46615"/>
          <a:stretch/>
        </p:blipFill>
        <p:spPr bwMode="auto">
          <a:xfrm>
            <a:off x="32817" y="6311308"/>
            <a:ext cx="891441" cy="52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onector recto 20"/>
          <p:cNvCxnSpPr/>
          <p:nvPr/>
        </p:nvCxnSpPr>
        <p:spPr>
          <a:xfrm flipV="1">
            <a:off x="933415" y="6609347"/>
            <a:ext cx="8230100" cy="3718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 flipV="1">
            <a:off x="1069773" y="6699542"/>
            <a:ext cx="8230100" cy="3718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232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redondeado 25"/>
          <p:cNvSpPr/>
          <p:nvPr/>
        </p:nvSpPr>
        <p:spPr>
          <a:xfrm>
            <a:off x="1672392" y="2207077"/>
            <a:ext cx="6011776" cy="33507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redondeado 9"/>
          <p:cNvSpPr/>
          <p:nvPr/>
        </p:nvSpPr>
        <p:spPr>
          <a:xfrm>
            <a:off x="2050070" y="1534906"/>
            <a:ext cx="5299622" cy="5341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/>
        </p:nvGraphicFramePr>
        <p:xfrm>
          <a:off x="0" y="-146525"/>
          <a:ext cx="9144000" cy="975905"/>
        </p:xfrm>
        <a:graphic>
          <a:graphicData uri="http://schemas.openxmlformats.org/presentationml/2006/ole">
            <p:oleObj spid="_x0000_s17423" name="CorelDRAW" r:id="rId3" imgW="7335000" imgH="979200" progId="">
              <p:embed/>
            </p:oleObj>
          </a:graphicData>
        </a:graphic>
      </p:graphicFrame>
      <p:sp>
        <p:nvSpPr>
          <p:cNvPr id="43" name="CuadroTexto 42"/>
          <p:cNvSpPr txBox="1"/>
          <p:nvPr/>
        </p:nvSpPr>
        <p:spPr>
          <a:xfrm>
            <a:off x="124821" y="257786"/>
            <a:ext cx="8894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  <a:latin typeface="Bodoni MT Black" panose="02070A03080606020203" pitchFamily="18" charset="0"/>
              </a:rPr>
              <a:t>Factores Asociados – Nivel estudiante</a:t>
            </a:r>
            <a:endParaRPr lang="es-ES" sz="3600" b="1" dirty="0">
              <a:solidFill>
                <a:schemeClr val="accent2">
                  <a:lumMod val="75000"/>
                </a:schemeClr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>
            <a:off x="0" y="829381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653" b="46615"/>
          <a:stretch/>
        </p:blipFill>
        <p:spPr bwMode="auto">
          <a:xfrm>
            <a:off x="32817" y="6311308"/>
            <a:ext cx="891441" cy="52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onector recto 20"/>
          <p:cNvCxnSpPr/>
          <p:nvPr/>
        </p:nvCxnSpPr>
        <p:spPr>
          <a:xfrm flipV="1">
            <a:off x="933415" y="6609347"/>
            <a:ext cx="8230100" cy="3718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 flipV="1">
            <a:off x="1069773" y="6699542"/>
            <a:ext cx="8230100" cy="3718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3662859" y="1102317"/>
            <a:ext cx="2283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</a:rPr>
              <a:t>3º grado Lectura</a:t>
            </a:r>
            <a:endParaRPr lang="es-E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052371" y="1567546"/>
            <a:ext cx="1251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Factores</a:t>
            </a:r>
            <a:endParaRPr lang="es-ES" sz="24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1825468" y="2393796"/>
            <a:ext cx="1721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000" b="1" dirty="0" err="1" smtClean="0"/>
              <a:t>Repitencia</a:t>
            </a:r>
            <a:r>
              <a:rPr lang="es-ES" sz="2000" b="1" dirty="0" smtClean="0"/>
              <a:t>: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794946" y="4001381"/>
            <a:ext cx="3844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000" b="1" dirty="0"/>
              <a:t>Los profesores llegan </a:t>
            </a:r>
            <a:r>
              <a:rPr lang="es-ES" sz="2000" b="1" dirty="0" smtClean="0"/>
              <a:t>tarde (si):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1819389" y="4433154"/>
            <a:ext cx="3490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342900" indent="-342900">
              <a:buFont typeface="Wingdings" panose="05000000000000000000" pitchFamily="2" charset="2"/>
              <a:buChar char="q"/>
              <a:defRPr sz="2000" b="1"/>
            </a:lvl1pPr>
          </a:lstStyle>
          <a:p>
            <a:r>
              <a:rPr lang="es-ES" dirty="0"/>
              <a:t>Más de 10 libros en su casa</a:t>
            </a:r>
            <a:r>
              <a:rPr lang="es-ES" dirty="0" smtClean="0"/>
              <a:t>: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840100" y="4923293"/>
            <a:ext cx="2071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342900" indent="-342900">
              <a:buFont typeface="Wingdings" panose="05000000000000000000" pitchFamily="2" charset="2"/>
              <a:buChar char="q"/>
              <a:defRPr sz="2000" b="1"/>
            </a:lvl1pPr>
          </a:lstStyle>
          <a:p>
            <a:r>
              <a:rPr lang="es-ES" dirty="0"/>
              <a:t>Género (</a:t>
            </a:r>
            <a:r>
              <a:rPr lang="es-ES" dirty="0" smtClean="0"/>
              <a:t>niña):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1794946" y="2880383"/>
            <a:ext cx="4336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342900" indent="-342900">
              <a:buFont typeface="Wingdings" panose="05000000000000000000" pitchFamily="2" charset="2"/>
              <a:buChar char="q"/>
              <a:defRPr sz="2000" b="1"/>
            </a:lvl1pPr>
          </a:lstStyle>
          <a:p>
            <a:r>
              <a:rPr lang="es-ES" dirty="0" smtClean="0"/>
              <a:t>El padre tiene expectativa positiva que su hijo/a llegara a la educación superior: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410441" y="3101310"/>
            <a:ext cx="99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(+)</a:t>
            </a:r>
            <a:endParaRPr lang="es-ES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410441" y="2506959"/>
            <a:ext cx="994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 </a:t>
            </a:r>
            <a:r>
              <a:rPr lang="es-ES" b="1" dirty="0" smtClean="0">
                <a:solidFill>
                  <a:srgbClr val="FF0000"/>
                </a:solidFill>
              </a:rPr>
              <a:t>(-)</a:t>
            </a:r>
          </a:p>
          <a:p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410441" y="4028789"/>
            <a:ext cx="122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 (-)</a:t>
            </a:r>
            <a:endParaRPr lang="es-E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6410441" y="4536096"/>
            <a:ext cx="1107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(+)</a:t>
            </a:r>
            <a:endParaRPr lang="es-ES" b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6442524" y="5057969"/>
            <a:ext cx="1043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(+)</a:t>
            </a:r>
          </a:p>
          <a:p>
            <a:endParaRPr lang="es-ES" b="1" dirty="0"/>
          </a:p>
        </p:txBody>
      </p:sp>
    </p:spTree>
    <p:extLst>
      <p:ext uri="{BB962C8B-B14F-4D97-AF65-F5344CB8AC3E}">
        <p14:creationId xmlns="" xmlns:p14="http://schemas.microsoft.com/office/powerpoint/2010/main" val="103708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redondeado 25"/>
          <p:cNvSpPr/>
          <p:nvPr/>
        </p:nvSpPr>
        <p:spPr>
          <a:xfrm>
            <a:off x="2152990" y="2503412"/>
            <a:ext cx="5177413" cy="25170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redondeado 9"/>
          <p:cNvSpPr/>
          <p:nvPr/>
        </p:nvSpPr>
        <p:spPr>
          <a:xfrm>
            <a:off x="2272252" y="1851913"/>
            <a:ext cx="4914612" cy="5341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/>
        </p:nvGraphicFramePr>
        <p:xfrm>
          <a:off x="0" y="-146525"/>
          <a:ext cx="9144000" cy="975905"/>
        </p:xfrm>
        <a:graphic>
          <a:graphicData uri="http://schemas.openxmlformats.org/presentationml/2006/ole">
            <p:oleObj spid="_x0000_s18446" name="CorelDRAW" r:id="rId3" imgW="7335000" imgH="979200" progId="">
              <p:embed/>
            </p:oleObj>
          </a:graphicData>
        </a:graphic>
      </p:graphicFrame>
      <p:cxnSp>
        <p:nvCxnSpPr>
          <p:cNvPr id="18" name="Conector recto 17"/>
          <p:cNvCxnSpPr/>
          <p:nvPr/>
        </p:nvCxnSpPr>
        <p:spPr>
          <a:xfrm>
            <a:off x="0" y="829381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653" b="46615"/>
          <a:stretch/>
        </p:blipFill>
        <p:spPr bwMode="auto">
          <a:xfrm>
            <a:off x="32817" y="6311308"/>
            <a:ext cx="891441" cy="52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onector recto 20"/>
          <p:cNvCxnSpPr/>
          <p:nvPr/>
        </p:nvCxnSpPr>
        <p:spPr>
          <a:xfrm flipV="1">
            <a:off x="933415" y="6609347"/>
            <a:ext cx="8230100" cy="3718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 flipV="1">
            <a:off x="1069773" y="6699542"/>
            <a:ext cx="8230100" cy="3718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3395169" y="1256420"/>
            <a:ext cx="2882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</a:rPr>
              <a:t>3º grado Matemática</a:t>
            </a:r>
            <a:endParaRPr lang="es-E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103649" y="1900223"/>
            <a:ext cx="1251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Factores</a:t>
            </a:r>
            <a:endParaRPr lang="es-ES" sz="24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2258605" y="2678163"/>
            <a:ext cx="1721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000" b="1" dirty="0" err="1" smtClean="0"/>
              <a:t>Repitencia</a:t>
            </a:r>
            <a:r>
              <a:rPr lang="es-ES" sz="2000" b="1" dirty="0" smtClean="0"/>
              <a:t>: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227098" y="3143120"/>
            <a:ext cx="2514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000" b="1" dirty="0" smtClean="0"/>
              <a:t>Habla guaraní (si) :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2251541" y="3574893"/>
            <a:ext cx="3418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342900" indent="-342900">
              <a:buFont typeface="Wingdings" panose="05000000000000000000" pitchFamily="2" charset="2"/>
              <a:buChar char="q"/>
              <a:defRPr sz="2000" b="1"/>
            </a:lvl1pPr>
          </a:lstStyle>
          <a:p>
            <a:r>
              <a:rPr lang="es-ES" dirty="0" smtClean="0"/>
              <a:t>Condición socioeconómica: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2272252" y="4065032"/>
            <a:ext cx="3519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342900" indent="-342900">
              <a:buFont typeface="Wingdings" panose="05000000000000000000" pitchFamily="2" charset="2"/>
              <a:buChar char="q"/>
              <a:defRPr sz="2000" b="1"/>
            </a:lvl1pPr>
          </a:lstStyle>
          <a:p>
            <a:r>
              <a:rPr lang="es-ES" dirty="0"/>
              <a:t>Los profesores llegan tarde </a:t>
            </a:r>
            <a:r>
              <a:rPr lang="es-ES" dirty="0" smtClean="0"/>
              <a:t>: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24821" y="257786"/>
            <a:ext cx="8894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  <a:latin typeface="Bodoni MT Black" panose="02070A03080606020203" pitchFamily="18" charset="0"/>
              </a:rPr>
              <a:t>Factores Asociados – Nivel estudiante</a:t>
            </a:r>
            <a:endParaRPr lang="es-ES" sz="3600" b="1" dirty="0">
              <a:solidFill>
                <a:schemeClr val="accent2">
                  <a:lumMod val="7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681057" y="2743200"/>
            <a:ext cx="1505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 (-)</a:t>
            </a:r>
          </a:p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5718039" y="3093775"/>
            <a:ext cx="399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(-)</a:t>
            </a:r>
          </a:p>
          <a:p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718039" y="3622463"/>
            <a:ext cx="1496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(+)</a:t>
            </a:r>
          </a:p>
          <a:p>
            <a:endParaRPr lang="es-ES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5791485" y="4111538"/>
            <a:ext cx="1235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 (-)</a:t>
            </a:r>
            <a:endParaRPr lang="es-ES" b="1" dirty="0"/>
          </a:p>
        </p:txBody>
      </p:sp>
    </p:spTree>
    <p:extLst>
      <p:ext uri="{BB962C8B-B14F-4D97-AF65-F5344CB8AC3E}">
        <p14:creationId xmlns="" xmlns:p14="http://schemas.microsoft.com/office/powerpoint/2010/main" val="2905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redondeado 25"/>
          <p:cNvSpPr/>
          <p:nvPr/>
        </p:nvSpPr>
        <p:spPr>
          <a:xfrm>
            <a:off x="2105529" y="2491444"/>
            <a:ext cx="6316576" cy="35724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redondeado 9"/>
          <p:cNvSpPr/>
          <p:nvPr/>
        </p:nvSpPr>
        <p:spPr>
          <a:xfrm>
            <a:off x="2272251" y="1851913"/>
            <a:ext cx="5877137" cy="5341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/>
        </p:nvGraphicFramePr>
        <p:xfrm>
          <a:off x="0" y="-146525"/>
          <a:ext cx="9144000" cy="975905"/>
        </p:xfrm>
        <a:graphic>
          <a:graphicData uri="http://schemas.openxmlformats.org/presentationml/2006/ole">
            <p:oleObj spid="_x0000_s19470" name="CorelDRAW" r:id="rId3" imgW="7335000" imgH="979200" progId="">
              <p:embed/>
            </p:oleObj>
          </a:graphicData>
        </a:graphic>
      </p:graphicFrame>
      <p:cxnSp>
        <p:nvCxnSpPr>
          <p:cNvPr id="18" name="Conector recto 17"/>
          <p:cNvCxnSpPr/>
          <p:nvPr/>
        </p:nvCxnSpPr>
        <p:spPr>
          <a:xfrm>
            <a:off x="0" y="829381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653" b="46615"/>
          <a:stretch/>
        </p:blipFill>
        <p:spPr bwMode="auto">
          <a:xfrm>
            <a:off x="32817" y="6311308"/>
            <a:ext cx="891441" cy="52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onector recto 20"/>
          <p:cNvCxnSpPr/>
          <p:nvPr/>
        </p:nvCxnSpPr>
        <p:spPr>
          <a:xfrm flipV="1">
            <a:off x="933415" y="6609347"/>
            <a:ext cx="8230100" cy="3718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 flipV="1">
            <a:off x="1069773" y="6699542"/>
            <a:ext cx="8230100" cy="3718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4272618" y="1267551"/>
            <a:ext cx="2283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</a:rPr>
              <a:t>6º grado Lectura</a:t>
            </a:r>
            <a:endParaRPr lang="es-E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766264" y="1913790"/>
            <a:ext cx="1251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Factores</a:t>
            </a:r>
            <a:endParaRPr lang="es-ES" sz="24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2256746" y="3725238"/>
            <a:ext cx="2514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000" b="1" dirty="0" smtClean="0"/>
              <a:t>Habla guaraní (si) :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256746" y="4214691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000" b="1" dirty="0" smtClean="0"/>
              <a:t>Es bilingüe (si):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2281189" y="4646464"/>
            <a:ext cx="1721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342900" indent="-342900">
              <a:buFont typeface="Wingdings" panose="05000000000000000000" pitchFamily="2" charset="2"/>
              <a:buChar char="q"/>
              <a:defRPr sz="2000" b="1"/>
            </a:lvl1pPr>
          </a:lstStyle>
          <a:p>
            <a:r>
              <a:rPr lang="es-ES" dirty="0" err="1" smtClean="0"/>
              <a:t>Repitencia</a:t>
            </a:r>
            <a:r>
              <a:rPr lang="es-ES" dirty="0" smtClean="0"/>
              <a:t>: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2301900" y="5136603"/>
            <a:ext cx="3490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342900" indent="-342900">
              <a:buFont typeface="Wingdings" panose="05000000000000000000" pitchFamily="2" charset="2"/>
              <a:buChar char="q"/>
              <a:defRPr sz="2000" b="1"/>
            </a:lvl1pPr>
          </a:lstStyle>
          <a:p>
            <a:r>
              <a:rPr lang="es-ES" dirty="0" smtClean="0"/>
              <a:t>Más de 10 libros en su casa: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24821" y="257786"/>
            <a:ext cx="8894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  <a:latin typeface="Bodoni MT Black" panose="02070A03080606020203" pitchFamily="18" charset="0"/>
              </a:rPr>
              <a:t>Factores Asociados – Nivel estudiante</a:t>
            </a:r>
            <a:endParaRPr lang="es-ES" sz="3600" b="1" dirty="0">
              <a:solidFill>
                <a:schemeClr val="accent2">
                  <a:lumMod val="7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270393" y="2671826"/>
            <a:ext cx="4336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342900" indent="-342900">
              <a:buFont typeface="Wingdings" panose="05000000000000000000" pitchFamily="2" charset="2"/>
              <a:buChar char="q"/>
              <a:defRPr sz="2000" b="1"/>
            </a:lvl1pPr>
          </a:lstStyle>
          <a:p>
            <a:r>
              <a:rPr lang="es-ES" smtClean="0"/>
              <a:t>El padre tiene expectativa positiva que su hijo/a llegara a la educación superior: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689555" y="2878542"/>
            <a:ext cx="1263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(+)</a:t>
            </a:r>
            <a:endParaRPr lang="es-ES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6755639" y="3568360"/>
            <a:ext cx="1235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(-)</a:t>
            </a:r>
          </a:p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6755639" y="4200188"/>
            <a:ext cx="1263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(-)</a:t>
            </a:r>
          </a:p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6755639" y="4628688"/>
            <a:ext cx="1038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(-)</a:t>
            </a:r>
          </a:p>
          <a:p>
            <a:endParaRPr lang="es-ES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6803765" y="5251829"/>
            <a:ext cx="1103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(+)</a:t>
            </a:r>
          </a:p>
          <a:p>
            <a:endParaRPr lang="es-ES" b="1" dirty="0"/>
          </a:p>
        </p:txBody>
      </p:sp>
    </p:spTree>
    <p:extLst>
      <p:ext uri="{BB962C8B-B14F-4D97-AF65-F5344CB8AC3E}">
        <p14:creationId xmlns="" xmlns:p14="http://schemas.microsoft.com/office/powerpoint/2010/main" val="35931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redondeado 25"/>
          <p:cNvSpPr/>
          <p:nvPr/>
        </p:nvSpPr>
        <p:spPr>
          <a:xfrm>
            <a:off x="2105529" y="2491444"/>
            <a:ext cx="5723018" cy="34610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redondeado 9"/>
          <p:cNvSpPr/>
          <p:nvPr/>
        </p:nvSpPr>
        <p:spPr>
          <a:xfrm>
            <a:off x="2272252" y="1851913"/>
            <a:ext cx="5269712" cy="5341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/>
        </p:nvGraphicFramePr>
        <p:xfrm>
          <a:off x="0" y="-146525"/>
          <a:ext cx="9144000" cy="975905"/>
        </p:xfrm>
        <a:graphic>
          <a:graphicData uri="http://schemas.openxmlformats.org/presentationml/2006/ole">
            <p:oleObj spid="_x0000_s20494" name="CorelDRAW" r:id="rId3" imgW="7335000" imgH="979200" progId="">
              <p:embed/>
            </p:oleObj>
          </a:graphicData>
        </a:graphic>
      </p:graphicFrame>
      <p:cxnSp>
        <p:nvCxnSpPr>
          <p:cNvPr id="18" name="Conector recto 17"/>
          <p:cNvCxnSpPr/>
          <p:nvPr/>
        </p:nvCxnSpPr>
        <p:spPr>
          <a:xfrm>
            <a:off x="0" y="829381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653" b="46615"/>
          <a:stretch/>
        </p:blipFill>
        <p:spPr bwMode="auto">
          <a:xfrm>
            <a:off x="32817" y="6311308"/>
            <a:ext cx="891441" cy="52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onector recto 20"/>
          <p:cNvCxnSpPr/>
          <p:nvPr/>
        </p:nvCxnSpPr>
        <p:spPr>
          <a:xfrm flipV="1">
            <a:off x="933415" y="6609347"/>
            <a:ext cx="8230100" cy="3718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 flipV="1">
            <a:off x="1069773" y="6699542"/>
            <a:ext cx="8230100" cy="3718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3466072" y="1267551"/>
            <a:ext cx="2882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</a:rPr>
              <a:t>6º grado Matemática</a:t>
            </a:r>
            <a:endParaRPr lang="es-E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422556" y="1834551"/>
            <a:ext cx="1251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Factores</a:t>
            </a:r>
            <a:endParaRPr lang="es-ES" sz="24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2258605" y="2678163"/>
            <a:ext cx="3490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342900" indent="-342900">
              <a:buFont typeface="Wingdings" panose="05000000000000000000" pitchFamily="2" charset="2"/>
              <a:buChar char="q"/>
              <a:defRPr sz="2000" b="1"/>
            </a:lvl1pPr>
          </a:lstStyle>
          <a:p>
            <a:r>
              <a:rPr lang="es-ES" dirty="0"/>
              <a:t>Más de 10 libros en su casa</a:t>
            </a:r>
            <a:r>
              <a:rPr lang="es-ES" dirty="0" smtClean="0"/>
              <a:t>: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227098" y="3143120"/>
            <a:ext cx="2071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342900" indent="-342900">
              <a:buFont typeface="Wingdings" panose="05000000000000000000" pitchFamily="2" charset="2"/>
              <a:buChar char="q"/>
              <a:defRPr sz="2000" b="1"/>
            </a:lvl1pPr>
          </a:lstStyle>
          <a:p>
            <a:r>
              <a:rPr lang="es-ES" dirty="0"/>
              <a:t>Género (</a:t>
            </a:r>
            <a:r>
              <a:rPr lang="es-ES" dirty="0" smtClean="0"/>
              <a:t>niña):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2227098" y="4688192"/>
            <a:ext cx="4351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342900" indent="-342900">
              <a:buFont typeface="Wingdings" panose="05000000000000000000" pitchFamily="2" charset="2"/>
              <a:buChar char="q"/>
              <a:defRPr sz="2000" b="1"/>
            </a:lvl1pPr>
          </a:lstStyle>
          <a:p>
            <a:r>
              <a:rPr lang="es-ES" dirty="0" smtClean="0"/>
              <a:t>Usa computadora en la escuela (si) :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2247809" y="5178331"/>
            <a:ext cx="1721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342900" indent="-342900">
              <a:buFont typeface="Wingdings" panose="05000000000000000000" pitchFamily="2" charset="2"/>
              <a:buChar char="q"/>
              <a:defRPr sz="2000" b="1"/>
            </a:lvl1pPr>
          </a:lstStyle>
          <a:p>
            <a:r>
              <a:rPr lang="es-ES" dirty="0" err="1" smtClean="0"/>
              <a:t>Repitencia</a:t>
            </a:r>
            <a:r>
              <a:rPr lang="es-ES" dirty="0" smtClean="0"/>
              <a:t>: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24821" y="257786"/>
            <a:ext cx="8894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  <a:latin typeface="Bodoni MT Black" panose="02070A03080606020203" pitchFamily="18" charset="0"/>
              </a:rPr>
              <a:t>Factores Asociados – Nivel estudiante</a:t>
            </a:r>
            <a:endParaRPr lang="es-ES" sz="3600" b="1" dirty="0">
              <a:solidFill>
                <a:schemeClr val="accent2">
                  <a:lumMod val="7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227098" y="3615208"/>
            <a:ext cx="4336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342900" indent="-342900">
              <a:buFont typeface="Wingdings" panose="05000000000000000000" pitchFamily="2" charset="2"/>
              <a:buChar char="q"/>
              <a:defRPr sz="2000" b="1"/>
            </a:lvl1pPr>
          </a:lstStyle>
          <a:p>
            <a:r>
              <a:rPr lang="es-ES" smtClean="0"/>
              <a:t>El padre tiene expectativa positiva que su hijo/a llegara a la educación superior: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503476" y="3836816"/>
            <a:ext cx="1263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(+)</a:t>
            </a:r>
            <a:endParaRPr lang="es-ES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6428353" y="2761307"/>
            <a:ext cx="1319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(+)</a:t>
            </a:r>
            <a:endParaRPr lang="es-ES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6441908" y="3219629"/>
            <a:ext cx="1386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(-)</a:t>
            </a:r>
            <a:endParaRPr lang="es-ES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6550432" y="4638951"/>
            <a:ext cx="107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(+)</a:t>
            </a:r>
            <a:endParaRPr lang="es-ES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6578161" y="5157203"/>
            <a:ext cx="1138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 (-)</a:t>
            </a:r>
          </a:p>
          <a:p>
            <a:endParaRPr lang="es-ES" b="1" dirty="0"/>
          </a:p>
        </p:txBody>
      </p:sp>
    </p:spTree>
    <p:extLst>
      <p:ext uri="{BB962C8B-B14F-4D97-AF65-F5344CB8AC3E}">
        <p14:creationId xmlns="" xmlns:p14="http://schemas.microsoft.com/office/powerpoint/2010/main" val="132715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/>
          <p:cNvGraphicFramePr>
            <a:graphicFrameLocks noChangeAspect="1"/>
          </p:cNvGraphicFramePr>
          <p:nvPr/>
        </p:nvGraphicFramePr>
        <p:xfrm>
          <a:off x="0" y="-146525"/>
          <a:ext cx="9144000" cy="975905"/>
        </p:xfrm>
        <a:graphic>
          <a:graphicData uri="http://schemas.openxmlformats.org/presentationml/2006/ole">
            <p:oleObj spid="_x0000_s3111" name="CorelDRAW" r:id="rId3" imgW="7335000" imgH="979200" progId="">
              <p:embed/>
            </p:oleObj>
          </a:graphicData>
        </a:graphic>
      </p:graphicFrame>
      <p:pic>
        <p:nvPicPr>
          <p:cNvPr id="39" name="Imagen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17" y="2091218"/>
            <a:ext cx="1353242" cy="68955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535"/>
          <a:stretch/>
        </p:blipFill>
        <p:spPr>
          <a:xfrm>
            <a:off x="660083" y="3339376"/>
            <a:ext cx="1219488" cy="9385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199"/>
          <a:stretch/>
        </p:blipFill>
        <p:spPr>
          <a:xfrm>
            <a:off x="726549" y="4897928"/>
            <a:ext cx="1266214" cy="102753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002659" y="2298190"/>
            <a:ext cx="1778185" cy="482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Escuela: 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3.065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2072549" y="3363016"/>
            <a:ext cx="2292824" cy="914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Estudiantes: 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195.752</a:t>
            </a:r>
          </a:p>
          <a:p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3º grado: 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100.752</a:t>
            </a:r>
          </a:p>
          <a:p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6º grao: 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95.000 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1992763" y="4833199"/>
            <a:ext cx="1992315" cy="1016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2">
                    <a:lumMod val="25000"/>
                  </a:schemeClr>
                </a:solidFill>
              </a:rPr>
              <a:t>Docentes: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 9.965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3511709" y="35103"/>
            <a:ext cx="2120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  <a:latin typeface="Bodoni MT Black" panose="02070A03080606020203" pitchFamily="18" charset="0"/>
              </a:rPr>
              <a:t>Muestra</a:t>
            </a:r>
            <a:endParaRPr lang="es-ES" sz="3600" b="1" dirty="0">
              <a:solidFill>
                <a:schemeClr val="accent2">
                  <a:lumMod val="75000"/>
                </a:schemeClr>
              </a:solidFill>
              <a:latin typeface="Bodoni MT Black" panose="02070A03080606020203" pitchFamily="18" charset="0"/>
            </a:endParaRPr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502" y="1805285"/>
            <a:ext cx="1194947" cy="608890"/>
          </a:xfrm>
          <a:prstGeom prst="rect">
            <a:avLst/>
          </a:prstGeom>
        </p:spPr>
      </p:pic>
      <p:sp>
        <p:nvSpPr>
          <p:cNvPr id="48" name="Rectángulo 47"/>
          <p:cNvSpPr/>
          <p:nvPr/>
        </p:nvSpPr>
        <p:spPr>
          <a:xfrm>
            <a:off x="6641873" y="2619780"/>
            <a:ext cx="2203732" cy="914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Estudiantes: 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7.293</a:t>
            </a:r>
          </a:p>
          <a:p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3º grado: 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3.693</a:t>
            </a:r>
          </a:p>
          <a:p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6º grao: 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3.600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199"/>
          <a:stretch/>
        </p:blipFill>
        <p:spPr>
          <a:xfrm>
            <a:off x="5361160" y="3701575"/>
            <a:ext cx="893000" cy="724668"/>
          </a:xfrm>
          <a:prstGeom prst="rect">
            <a:avLst/>
          </a:prstGeom>
        </p:spPr>
      </p:pic>
      <p:sp>
        <p:nvSpPr>
          <p:cNvPr id="49" name="Rectángulo 48"/>
          <p:cNvSpPr/>
          <p:nvPr/>
        </p:nvSpPr>
        <p:spPr>
          <a:xfrm>
            <a:off x="6652942" y="3832123"/>
            <a:ext cx="2156346" cy="390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b="1" dirty="0" smtClean="0">
                <a:solidFill>
                  <a:schemeClr val="bg2">
                    <a:lumMod val="25000"/>
                  </a:schemeClr>
                </a:solidFill>
              </a:rPr>
              <a:t>Docentes: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 404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4" t="619" r="4984" b="30192"/>
          <a:stretch/>
        </p:blipFill>
        <p:spPr>
          <a:xfrm>
            <a:off x="5453685" y="4691478"/>
            <a:ext cx="997764" cy="748323"/>
          </a:xfrm>
          <a:prstGeom prst="rect">
            <a:avLst/>
          </a:prstGeom>
        </p:spPr>
      </p:pic>
      <p:sp>
        <p:nvSpPr>
          <p:cNvPr id="51" name="Rectángulo 50"/>
          <p:cNvSpPr/>
          <p:nvPr/>
        </p:nvSpPr>
        <p:spPr>
          <a:xfrm>
            <a:off x="6649215" y="4785706"/>
            <a:ext cx="2033258" cy="462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Directores: 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398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6649215" y="5604580"/>
            <a:ext cx="2033258" cy="900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Familias: 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6.869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535"/>
          <a:stretch/>
        </p:blipFill>
        <p:spPr>
          <a:xfrm>
            <a:off x="5387786" y="2757626"/>
            <a:ext cx="879994" cy="67728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6652942" y="1893244"/>
            <a:ext cx="2388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Escuela: 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217</a:t>
            </a:r>
            <a:endParaRPr lang="es-ES" dirty="0"/>
          </a:p>
        </p:txBody>
      </p:sp>
      <p:sp>
        <p:nvSpPr>
          <p:cNvPr id="62" name="Proceso alternativo 61"/>
          <p:cNvSpPr/>
          <p:nvPr/>
        </p:nvSpPr>
        <p:spPr>
          <a:xfrm>
            <a:off x="6069548" y="1024944"/>
            <a:ext cx="3370521" cy="584775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1" name="Conector recto 60"/>
          <p:cNvCxnSpPr/>
          <p:nvPr/>
        </p:nvCxnSpPr>
        <p:spPr>
          <a:xfrm>
            <a:off x="0" y="829381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CuadroTexto 49"/>
          <p:cNvSpPr txBox="1"/>
          <p:nvPr/>
        </p:nvSpPr>
        <p:spPr>
          <a:xfrm>
            <a:off x="6275812" y="1013500"/>
            <a:ext cx="1989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</a:rPr>
              <a:t>Paraguay</a:t>
            </a:r>
            <a:endParaRPr lang="es-E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Proceso alternativo 62"/>
          <p:cNvSpPr/>
          <p:nvPr/>
        </p:nvSpPr>
        <p:spPr>
          <a:xfrm>
            <a:off x="-296068" y="992135"/>
            <a:ext cx="3250010" cy="573331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970650" y="1000164"/>
            <a:ext cx="1817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accent2">
                    <a:lumMod val="75000"/>
                  </a:schemeClr>
                </a:solidFill>
              </a:rPr>
              <a:t>Regional</a:t>
            </a:r>
          </a:p>
        </p:txBody>
      </p:sp>
      <p:pic>
        <p:nvPicPr>
          <p:cNvPr id="65" name="Imagen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653" b="46615"/>
          <a:stretch/>
        </p:blipFill>
        <p:spPr bwMode="auto">
          <a:xfrm>
            <a:off x="32817" y="6311308"/>
            <a:ext cx="891441" cy="52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6" name="Conector recto 65"/>
          <p:cNvCxnSpPr/>
          <p:nvPr/>
        </p:nvCxnSpPr>
        <p:spPr>
          <a:xfrm flipV="1">
            <a:off x="933415" y="6609347"/>
            <a:ext cx="8230100" cy="3718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7" name="Conector recto 66"/>
          <p:cNvCxnSpPr/>
          <p:nvPr/>
        </p:nvCxnSpPr>
        <p:spPr>
          <a:xfrm flipV="1">
            <a:off x="1069773" y="6699542"/>
            <a:ext cx="8230100" cy="3718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786" y="5542500"/>
            <a:ext cx="1180644" cy="9248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838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/>
          <p:cNvGraphicFramePr>
            <a:graphicFrameLocks noChangeAspect="1"/>
          </p:cNvGraphicFramePr>
          <p:nvPr/>
        </p:nvGraphicFramePr>
        <p:xfrm>
          <a:off x="0" y="-146525"/>
          <a:ext cx="9144000" cy="975905"/>
        </p:xfrm>
        <a:graphic>
          <a:graphicData uri="http://schemas.openxmlformats.org/presentationml/2006/ole">
            <p:oleObj spid="_x0000_s6177" name="CorelDRAW" r:id="rId3" imgW="7335000" imgH="979200" progId="">
              <p:embed/>
            </p:oleObj>
          </a:graphicData>
        </a:graphic>
      </p:graphicFrame>
      <p:sp>
        <p:nvSpPr>
          <p:cNvPr id="43" name="CuadroTexto 42"/>
          <p:cNvSpPr txBox="1"/>
          <p:nvPr/>
        </p:nvSpPr>
        <p:spPr>
          <a:xfrm>
            <a:off x="1892676" y="183049"/>
            <a:ext cx="4699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  <a:latin typeface="Bodoni MT Black" panose="02070A03080606020203" pitchFamily="18" charset="0"/>
              </a:rPr>
              <a:t>Resultados Lectura</a:t>
            </a:r>
            <a:endParaRPr lang="es-ES" sz="3600" b="1" dirty="0">
              <a:solidFill>
                <a:schemeClr val="accent2">
                  <a:lumMod val="75000"/>
                </a:schemeClr>
              </a:solidFill>
              <a:latin typeface="Bodoni MT Black" panose="02070A03080606020203" pitchFamily="18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70" y="1698834"/>
            <a:ext cx="4539241" cy="272425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3394" y="3277248"/>
            <a:ext cx="4986479" cy="2992668"/>
          </a:xfrm>
          <a:prstGeom prst="rect">
            <a:avLst/>
          </a:prstGeom>
        </p:spPr>
      </p:pic>
      <p:sp>
        <p:nvSpPr>
          <p:cNvPr id="24" name="Rectángulo redondeado 23"/>
          <p:cNvSpPr/>
          <p:nvPr/>
        </p:nvSpPr>
        <p:spPr>
          <a:xfrm>
            <a:off x="664493" y="1087083"/>
            <a:ext cx="3192639" cy="5489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CuadroTexto 24"/>
          <p:cNvSpPr txBox="1"/>
          <p:nvPr/>
        </p:nvSpPr>
        <p:spPr>
          <a:xfrm>
            <a:off x="406776" y="1119997"/>
            <a:ext cx="3784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3º grado. Distribución de los estudiantes</a:t>
            </a:r>
          </a:p>
          <a:p>
            <a:pPr algn="ctr"/>
            <a:r>
              <a:rPr lang="es-ES" sz="1400" b="1" dirty="0" smtClean="0"/>
              <a:t> por nivel de desempeño</a:t>
            </a:r>
            <a:endParaRPr lang="es-ES" sz="1400" b="1" dirty="0"/>
          </a:p>
        </p:txBody>
      </p:sp>
      <p:sp>
        <p:nvSpPr>
          <p:cNvPr id="29" name="Rectángulo redondeado 28"/>
          <p:cNvSpPr/>
          <p:nvPr/>
        </p:nvSpPr>
        <p:spPr>
          <a:xfrm>
            <a:off x="5706369" y="2728250"/>
            <a:ext cx="3262462" cy="5489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/>
          <p:cNvSpPr txBox="1"/>
          <p:nvPr/>
        </p:nvSpPr>
        <p:spPr>
          <a:xfrm>
            <a:off x="5359776" y="2754028"/>
            <a:ext cx="3784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6º grado. Distribución de los estudiantes</a:t>
            </a:r>
          </a:p>
          <a:p>
            <a:pPr algn="ctr"/>
            <a:r>
              <a:rPr lang="es-ES" sz="1400" b="1" dirty="0" smtClean="0"/>
              <a:t> por nivel de desempeño</a:t>
            </a:r>
            <a:endParaRPr lang="es-ES" sz="1400" b="1" dirty="0"/>
          </a:p>
        </p:txBody>
      </p:sp>
      <p:cxnSp>
        <p:nvCxnSpPr>
          <p:cNvPr id="35" name="Conector recto 34"/>
          <p:cNvCxnSpPr/>
          <p:nvPr/>
        </p:nvCxnSpPr>
        <p:spPr>
          <a:xfrm>
            <a:off x="0" y="829381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6" name="Imagen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653" b="46615"/>
          <a:stretch/>
        </p:blipFill>
        <p:spPr bwMode="auto">
          <a:xfrm>
            <a:off x="32817" y="6311308"/>
            <a:ext cx="891441" cy="52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Conector recto 36"/>
          <p:cNvCxnSpPr/>
          <p:nvPr/>
        </p:nvCxnSpPr>
        <p:spPr>
          <a:xfrm flipV="1">
            <a:off x="933415" y="6609347"/>
            <a:ext cx="8230100" cy="3718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 flipV="1">
            <a:off x="1069773" y="6699542"/>
            <a:ext cx="8230100" cy="3718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8248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893799" y="5156864"/>
            <a:ext cx="7652084" cy="118631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/>
        </p:nvGraphicFramePr>
        <p:xfrm>
          <a:off x="0" y="-146525"/>
          <a:ext cx="9144000" cy="975905"/>
        </p:xfrm>
        <a:graphic>
          <a:graphicData uri="http://schemas.openxmlformats.org/presentationml/2006/ole">
            <p:oleObj spid="_x0000_s10264" name="CorelDRAW" r:id="rId3" imgW="7335000" imgH="979200" progId="">
              <p:embed/>
            </p:oleObj>
          </a:graphicData>
        </a:graphic>
      </p:graphicFrame>
      <p:sp>
        <p:nvSpPr>
          <p:cNvPr id="43" name="CuadroTexto 42"/>
          <p:cNvSpPr txBox="1"/>
          <p:nvPr/>
        </p:nvSpPr>
        <p:spPr>
          <a:xfrm>
            <a:off x="1892676" y="183049"/>
            <a:ext cx="4699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  <a:latin typeface="Bodoni MT Black" panose="02070A03080606020203" pitchFamily="18" charset="0"/>
              </a:rPr>
              <a:t>Resultados Lectura</a:t>
            </a:r>
            <a:endParaRPr lang="es-ES" sz="3600" b="1" dirty="0">
              <a:solidFill>
                <a:schemeClr val="accent2">
                  <a:lumMod val="7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6144" y="1125520"/>
            <a:ext cx="2993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</a:rPr>
              <a:t>Promedio de Puntajes</a:t>
            </a:r>
            <a:endParaRPr lang="es-E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0190" y="1604057"/>
            <a:ext cx="4122005" cy="321762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88070" y="5190608"/>
            <a:ext cx="74578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En  comparación con el SERCE, el rendimiento mejoró en ambos grados</a:t>
            </a:r>
          </a:p>
          <a:p>
            <a:pPr algn="ctr"/>
            <a:endParaRPr lang="es-ES" sz="2800" b="1" dirty="0">
              <a:solidFill>
                <a:schemeClr val="accent2">
                  <a:lumMod val="75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719841" y="1255206"/>
            <a:ext cx="19365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bg2">
                    <a:lumMod val="50000"/>
                  </a:schemeClr>
                </a:solidFill>
              </a:rPr>
              <a:t>Promedio TERCE</a:t>
            </a:r>
          </a:p>
          <a:p>
            <a:endParaRPr lang="es-E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852094" y="1773011"/>
            <a:ext cx="1594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</a:rPr>
              <a:t>3º grado: </a:t>
            </a:r>
            <a:r>
              <a:rPr lang="es-ES" sz="2000" b="1" dirty="0" smtClean="0"/>
              <a:t>700</a:t>
            </a:r>
          </a:p>
          <a:p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</a:rPr>
              <a:t>6º grado: </a:t>
            </a:r>
            <a:r>
              <a:rPr lang="es-ES" sz="2000" b="1" dirty="0" smtClean="0"/>
              <a:t>700</a:t>
            </a:r>
            <a:endParaRPr lang="es-ES" sz="2000" b="1" dirty="0"/>
          </a:p>
        </p:txBody>
      </p:sp>
      <p:cxnSp>
        <p:nvCxnSpPr>
          <p:cNvPr id="20" name="Conector recto 19"/>
          <p:cNvCxnSpPr/>
          <p:nvPr/>
        </p:nvCxnSpPr>
        <p:spPr>
          <a:xfrm>
            <a:off x="0" y="829381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1" name="Imagen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653" b="46615"/>
          <a:stretch/>
        </p:blipFill>
        <p:spPr bwMode="auto">
          <a:xfrm>
            <a:off x="32817" y="6311308"/>
            <a:ext cx="891441" cy="52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Conector recto 21"/>
          <p:cNvCxnSpPr/>
          <p:nvPr/>
        </p:nvCxnSpPr>
        <p:spPr>
          <a:xfrm flipV="1">
            <a:off x="933415" y="6609347"/>
            <a:ext cx="8230100" cy="3718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 flipV="1">
            <a:off x="1069773" y="6699542"/>
            <a:ext cx="8230100" cy="3718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7008662" y="1190542"/>
            <a:ext cx="1967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bg2">
                    <a:lumMod val="50000"/>
                  </a:schemeClr>
                </a:solidFill>
              </a:rPr>
              <a:t>Puntaje más alto</a:t>
            </a:r>
            <a:endParaRPr lang="es-E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6821655" y="1736471"/>
            <a:ext cx="2341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</a:rPr>
              <a:t>3º grado: </a:t>
            </a:r>
            <a:r>
              <a:rPr lang="es-ES" sz="2000" b="1" dirty="0" smtClean="0"/>
              <a:t>802 (Chile)</a:t>
            </a:r>
          </a:p>
          <a:p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</a:rPr>
              <a:t>6º grado: </a:t>
            </a:r>
            <a:r>
              <a:rPr lang="es-ES" sz="2000" b="1" dirty="0" smtClean="0"/>
              <a:t>776 (Chile)</a:t>
            </a:r>
            <a:endParaRPr lang="es-ES" sz="2000" b="1" dirty="0"/>
          </a:p>
        </p:txBody>
      </p:sp>
    </p:spTree>
    <p:extLst>
      <p:ext uri="{BB962C8B-B14F-4D97-AF65-F5344CB8AC3E}">
        <p14:creationId xmlns="" xmlns:p14="http://schemas.microsoft.com/office/powerpoint/2010/main" val="148981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/>
          <p:cNvGraphicFramePr>
            <a:graphicFrameLocks noChangeAspect="1"/>
          </p:cNvGraphicFramePr>
          <p:nvPr/>
        </p:nvGraphicFramePr>
        <p:xfrm>
          <a:off x="0" y="-146525"/>
          <a:ext cx="9144000" cy="975905"/>
        </p:xfrm>
        <a:graphic>
          <a:graphicData uri="http://schemas.openxmlformats.org/presentationml/2006/ole">
            <p:oleObj spid="_x0000_s8220" name="CorelDRAW" r:id="rId3" imgW="7335000" imgH="979200" progId="">
              <p:embed/>
            </p:oleObj>
          </a:graphicData>
        </a:graphic>
      </p:graphicFrame>
      <p:sp>
        <p:nvSpPr>
          <p:cNvPr id="43" name="CuadroTexto 42"/>
          <p:cNvSpPr txBox="1"/>
          <p:nvPr/>
        </p:nvSpPr>
        <p:spPr>
          <a:xfrm>
            <a:off x="1892676" y="183049"/>
            <a:ext cx="5740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  <a:latin typeface="Bodoni MT Black" panose="02070A03080606020203" pitchFamily="18" charset="0"/>
              </a:rPr>
              <a:t>Resultados Matemática</a:t>
            </a:r>
            <a:endParaRPr lang="es-ES" sz="3600" b="1" dirty="0">
              <a:solidFill>
                <a:schemeClr val="accent2">
                  <a:lumMod val="7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394479" y="1173235"/>
            <a:ext cx="3936624" cy="5489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CuadroTexto 24"/>
          <p:cNvSpPr txBox="1"/>
          <p:nvPr/>
        </p:nvSpPr>
        <p:spPr>
          <a:xfrm>
            <a:off x="394479" y="1186124"/>
            <a:ext cx="3784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3º grado. Distribución de los estudiantes</a:t>
            </a:r>
          </a:p>
          <a:p>
            <a:pPr algn="ctr"/>
            <a:r>
              <a:rPr lang="es-ES" sz="1400" b="1" dirty="0" smtClean="0"/>
              <a:t> por nivel de desempeño</a:t>
            </a:r>
            <a:endParaRPr lang="es-ES" sz="1400" b="1" dirty="0"/>
          </a:p>
        </p:txBody>
      </p:sp>
      <p:sp>
        <p:nvSpPr>
          <p:cNvPr id="29" name="Rectángulo redondeado 28"/>
          <p:cNvSpPr/>
          <p:nvPr/>
        </p:nvSpPr>
        <p:spPr>
          <a:xfrm>
            <a:off x="5048465" y="1996194"/>
            <a:ext cx="3936624" cy="5489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/>
          <p:cNvSpPr txBox="1"/>
          <p:nvPr/>
        </p:nvSpPr>
        <p:spPr>
          <a:xfrm>
            <a:off x="5048465" y="2021972"/>
            <a:ext cx="3784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6º grado. Distribución de los estudiantes</a:t>
            </a:r>
          </a:p>
          <a:p>
            <a:pPr algn="ctr"/>
            <a:r>
              <a:rPr lang="es-ES" sz="1400" b="1" dirty="0" smtClean="0"/>
              <a:t> por nivel de desempeño</a:t>
            </a:r>
            <a:endParaRPr lang="es-ES" sz="1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96194"/>
            <a:ext cx="4573183" cy="274310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63013" y="3204956"/>
            <a:ext cx="4573183" cy="274462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" y="4911035"/>
            <a:ext cx="2557299" cy="1506980"/>
          </a:xfrm>
          <a:prstGeom prst="rect">
            <a:avLst/>
          </a:prstGeom>
        </p:spPr>
      </p:pic>
      <p:cxnSp>
        <p:nvCxnSpPr>
          <p:cNvPr id="18" name="Conector recto 17"/>
          <p:cNvCxnSpPr/>
          <p:nvPr/>
        </p:nvCxnSpPr>
        <p:spPr>
          <a:xfrm>
            <a:off x="0" y="829381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" name="Imagen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653" b="46615"/>
          <a:stretch/>
        </p:blipFill>
        <p:spPr bwMode="auto">
          <a:xfrm>
            <a:off x="32817" y="6311308"/>
            <a:ext cx="891441" cy="52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Conector recto 19"/>
          <p:cNvCxnSpPr/>
          <p:nvPr/>
        </p:nvCxnSpPr>
        <p:spPr>
          <a:xfrm flipV="1">
            <a:off x="933415" y="6609347"/>
            <a:ext cx="8230100" cy="3718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V="1">
            <a:off x="1069773" y="6699542"/>
            <a:ext cx="8230100" cy="3718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2690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5244" y="4677832"/>
            <a:ext cx="8615537" cy="159737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/>
        </p:nvGraphicFramePr>
        <p:xfrm>
          <a:off x="0" y="-146525"/>
          <a:ext cx="9144000" cy="975905"/>
        </p:xfrm>
        <a:graphic>
          <a:graphicData uri="http://schemas.openxmlformats.org/presentationml/2006/ole">
            <p:oleObj spid="_x0000_s11286" name="CorelDRAW" r:id="rId3" imgW="7335000" imgH="979200" progId="">
              <p:embed/>
            </p:oleObj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077964" y="936019"/>
            <a:ext cx="2993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</a:rPr>
              <a:t>Promedio de Puntajes</a:t>
            </a:r>
            <a:endParaRPr lang="es-E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72715" y="4823169"/>
            <a:ext cx="86155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  <a:latin typeface="Broadway" panose="04040905080B02020502" pitchFamily="82" charset="0"/>
              </a:rPr>
              <a:t>En  comparación con el SERCE, el rendimiento mejoró en el 3º grado pero no en el 6º</a:t>
            </a:r>
          </a:p>
          <a:p>
            <a:pPr algn="ctr"/>
            <a:endParaRPr lang="es-ES" sz="2800" b="1" dirty="0">
              <a:solidFill>
                <a:schemeClr val="accent2">
                  <a:lumMod val="75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892676" y="183049"/>
            <a:ext cx="5740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  <a:latin typeface="Bodoni MT Black" panose="02070A03080606020203" pitchFamily="18" charset="0"/>
              </a:rPr>
              <a:t>Resultados Matemática</a:t>
            </a:r>
            <a:endParaRPr lang="es-ES" sz="3600" b="1" dirty="0">
              <a:solidFill>
                <a:schemeClr val="accent2">
                  <a:lumMod val="75000"/>
                </a:schemeClr>
              </a:solidFill>
              <a:latin typeface="Bodoni MT Black" panose="02070A03080606020203" pitchFamily="18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851" y="1348897"/>
            <a:ext cx="3929633" cy="3067459"/>
          </a:xfrm>
          <a:prstGeom prst="rect">
            <a:avLst/>
          </a:prstGeom>
        </p:spPr>
      </p:pic>
      <p:cxnSp>
        <p:nvCxnSpPr>
          <p:cNvPr id="16" name="Conector recto 15"/>
          <p:cNvCxnSpPr/>
          <p:nvPr/>
        </p:nvCxnSpPr>
        <p:spPr>
          <a:xfrm>
            <a:off x="0" y="829381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Imagen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653" b="46615"/>
          <a:stretch/>
        </p:blipFill>
        <p:spPr bwMode="auto">
          <a:xfrm>
            <a:off x="32817" y="6311308"/>
            <a:ext cx="891441" cy="52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Conector recto 17"/>
          <p:cNvCxnSpPr/>
          <p:nvPr/>
        </p:nvCxnSpPr>
        <p:spPr>
          <a:xfrm flipV="1">
            <a:off x="933415" y="6609347"/>
            <a:ext cx="8230100" cy="3718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V="1">
            <a:off x="1069773" y="6699542"/>
            <a:ext cx="8230100" cy="3718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4697749" y="1221220"/>
            <a:ext cx="19365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bg2">
                    <a:lumMod val="50000"/>
                  </a:schemeClr>
                </a:solidFill>
              </a:rPr>
              <a:t>Promedio TERCE</a:t>
            </a:r>
          </a:p>
          <a:p>
            <a:endParaRPr lang="es-E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4852094" y="1773011"/>
            <a:ext cx="1594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</a:rPr>
              <a:t>3º grado: </a:t>
            </a:r>
            <a:r>
              <a:rPr lang="es-ES" sz="2000" b="1" dirty="0" smtClean="0"/>
              <a:t>700</a:t>
            </a:r>
          </a:p>
          <a:p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</a:rPr>
              <a:t>6º grado: </a:t>
            </a:r>
            <a:r>
              <a:rPr lang="es-ES" sz="2000" b="1" dirty="0" smtClean="0"/>
              <a:t>700</a:t>
            </a:r>
            <a:endParaRPr lang="es-ES" sz="2000" b="1" dirty="0"/>
          </a:p>
        </p:txBody>
      </p:sp>
      <p:sp>
        <p:nvSpPr>
          <p:cNvPr id="22" name="CuadroTexto 21"/>
          <p:cNvSpPr txBox="1"/>
          <p:nvPr/>
        </p:nvSpPr>
        <p:spPr>
          <a:xfrm>
            <a:off x="7008662" y="1190542"/>
            <a:ext cx="1967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bg2">
                    <a:lumMod val="50000"/>
                  </a:schemeClr>
                </a:solidFill>
              </a:rPr>
              <a:t>Puntaje más alto</a:t>
            </a:r>
            <a:endParaRPr lang="es-E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6821655" y="1736471"/>
            <a:ext cx="2341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</a:rPr>
              <a:t>3º grado: </a:t>
            </a:r>
            <a:r>
              <a:rPr lang="es-ES" sz="2000" b="1" dirty="0" smtClean="0"/>
              <a:t>787 (Chile)</a:t>
            </a:r>
          </a:p>
          <a:p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</a:rPr>
              <a:t>6º grado: </a:t>
            </a:r>
            <a:r>
              <a:rPr lang="es-ES" sz="2000" b="1" dirty="0" smtClean="0"/>
              <a:t>793 (Chile)</a:t>
            </a:r>
            <a:endParaRPr lang="es-ES" sz="2000" b="1" dirty="0"/>
          </a:p>
        </p:txBody>
      </p:sp>
    </p:spTree>
    <p:extLst>
      <p:ext uri="{BB962C8B-B14F-4D97-AF65-F5344CB8AC3E}">
        <p14:creationId xmlns="" xmlns:p14="http://schemas.microsoft.com/office/powerpoint/2010/main" val="260296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/>
          <p:cNvGraphicFramePr>
            <a:graphicFrameLocks noChangeAspect="1"/>
          </p:cNvGraphicFramePr>
          <p:nvPr/>
        </p:nvGraphicFramePr>
        <p:xfrm>
          <a:off x="0" y="-146525"/>
          <a:ext cx="9144000" cy="975905"/>
        </p:xfrm>
        <a:graphic>
          <a:graphicData uri="http://schemas.openxmlformats.org/presentationml/2006/ole">
            <p:oleObj spid="_x0000_s9241" name="CorelDRAW" r:id="rId3" imgW="7335000" imgH="979200" progId="">
              <p:embed/>
            </p:oleObj>
          </a:graphicData>
        </a:graphic>
      </p:graphicFrame>
      <p:sp>
        <p:nvSpPr>
          <p:cNvPr id="43" name="CuadroTexto 42"/>
          <p:cNvSpPr txBox="1"/>
          <p:nvPr/>
        </p:nvSpPr>
        <p:spPr>
          <a:xfrm>
            <a:off x="1892676" y="183049"/>
            <a:ext cx="5100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  <a:latin typeface="Bodoni MT Black" panose="02070A03080606020203" pitchFamily="18" charset="0"/>
              </a:rPr>
              <a:t>Resultados Escritura</a:t>
            </a:r>
            <a:endParaRPr lang="es-ES" sz="3600" b="1" dirty="0">
              <a:solidFill>
                <a:schemeClr val="accent2">
                  <a:lumMod val="75000"/>
                </a:schemeClr>
              </a:solidFill>
              <a:latin typeface="Bodoni MT Black" panose="02070A03080606020203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9286" y="1574376"/>
            <a:ext cx="5728159" cy="2141620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0" y="1158954"/>
            <a:ext cx="5209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3º grado. </a:t>
            </a:r>
            <a:r>
              <a:rPr lang="es-ES" sz="1400" b="1" dirty="0" smtClean="0"/>
              <a:t>Distribución de los estudiantes por nivel de desempeño</a:t>
            </a:r>
            <a:endParaRPr lang="es-ES" sz="1400" b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2974" y="4460992"/>
            <a:ext cx="6420373" cy="1992584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1728537" y="4091660"/>
            <a:ext cx="5209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6º grado. </a:t>
            </a:r>
            <a:r>
              <a:rPr lang="es-ES" sz="1400" b="1" dirty="0" smtClean="0"/>
              <a:t>Distribución de los estudiantes por nivel de desempeño</a:t>
            </a:r>
            <a:endParaRPr lang="es-ES" sz="1400" b="1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154" y="2537071"/>
            <a:ext cx="2798846" cy="1382146"/>
          </a:xfrm>
          <a:prstGeom prst="rect">
            <a:avLst/>
          </a:prstGeom>
        </p:spPr>
      </p:pic>
      <p:cxnSp>
        <p:nvCxnSpPr>
          <p:cNvPr id="21" name="Conector recto 20"/>
          <p:cNvCxnSpPr/>
          <p:nvPr/>
        </p:nvCxnSpPr>
        <p:spPr>
          <a:xfrm>
            <a:off x="0" y="829381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3" name="Imagen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653" b="46615"/>
          <a:stretch/>
        </p:blipFill>
        <p:spPr bwMode="auto">
          <a:xfrm>
            <a:off x="32817" y="6311308"/>
            <a:ext cx="891441" cy="52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Conector recto 25"/>
          <p:cNvCxnSpPr/>
          <p:nvPr/>
        </p:nvCxnSpPr>
        <p:spPr>
          <a:xfrm flipV="1">
            <a:off x="933415" y="6609347"/>
            <a:ext cx="8230100" cy="3718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V="1">
            <a:off x="1069773" y="6699542"/>
            <a:ext cx="8230100" cy="3718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3120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/>
          <p:cNvGraphicFramePr>
            <a:graphicFrameLocks noChangeAspect="1"/>
          </p:cNvGraphicFramePr>
          <p:nvPr/>
        </p:nvGraphicFramePr>
        <p:xfrm>
          <a:off x="0" y="-146525"/>
          <a:ext cx="9144000" cy="975905"/>
        </p:xfrm>
        <a:graphic>
          <a:graphicData uri="http://schemas.openxmlformats.org/presentationml/2006/ole">
            <p:oleObj spid="_x0000_s12309" name="CorelDRAW" r:id="rId3" imgW="7335000" imgH="979200" progId="">
              <p:embed/>
            </p:oleObj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53731" y="1077915"/>
            <a:ext cx="2993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</a:rPr>
              <a:t>Promedio de Puntajes</a:t>
            </a:r>
            <a:endParaRPr lang="es-E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892676" y="183049"/>
            <a:ext cx="5100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  <a:latin typeface="Bodoni MT Black" panose="02070A03080606020203" pitchFamily="18" charset="0"/>
              </a:rPr>
              <a:t>Resultados Escritura</a:t>
            </a:r>
            <a:endParaRPr lang="es-ES" sz="3600" b="1" dirty="0">
              <a:solidFill>
                <a:schemeClr val="accent2">
                  <a:lumMod val="75000"/>
                </a:schemeClr>
              </a:solidFill>
              <a:latin typeface="Bodoni MT Black" panose="02070A03080606020203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658" y="1501005"/>
            <a:ext cx="4071299" cy="3178043"/>
          </a:xfrm>
          <a:prstGeom prst="rect">
            <a:avLst/>
          </a:prstGeom>
        </p:spPr>
      </p:pic>
      <p:cxnSp>
        <p:nvCxnSpPr>
          <p:cNvPr id="16" name="Conector recto 15"/>
          <p:cNvCxnSpPr/>
          <p:nvPr/>
        </p:nvCxnSpPr>
        <p:spPr>
          <a:xfrm>
            <a:off x="0" y="829381"/>
            <a:ext cx="91440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Imagen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653" b="46615"/>
          <a:stretch/>
        </p:blipFill>
        <p:spPr bwMode="auto">
          <a:xfrm>
            <a:off x="32817" y="6311308"/>
            <a:ext cx="891441" cy="52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Conector recto 17"/>
          <p:cNvCxnSpPr/>
          <p:nvPr/>
        </p:nvCxnSpPr>
        <p:spPr>
          <a:xfrm flipV="1">
            <a:off x="933415" y="6609347"/>
            <a:ext cx="8230100" cy="3718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V="1">
            <a:off x="1069773" y="6699542"/>
            <a:ext cx="8230100" cy="3718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4730610" y="1205762"/>
            <a:ext cx="19365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bg2">
                    <a:lumMod val="50000"/>
                  </a:schemeClr>
                </a:solidFill>
              </a:rPr>
              <a:t>Promedio TERCE</a:t>
            </a:r>
          </a:p>
          <a:p>
            <a:endParaRPr lang="es-E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4852094" y="1773011"/>
            <a:ext cx="16605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</a:rPr>
              <a:t>3º grado: </a:t>
            </a:r>
            <a:r>
              <a:rPr lang="es-ES" sz="2000" b="1" dirty="0" smtClean="0"/>
              <a:t>2,86</a:t>
            </a:r>
          </a:p>
          <a:p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</a:rPr>
              <a:t>6º grado: </a:t>
            </a:r>
            <a:r>
              <a:rPr lang="es-ES" sz="2000" b="1" dirty="0" smtClean="0"/>
              <a:t>3,19</a:t>
            </a:r>
            <a:endParaRPr lang="es-ES" sz="2000" b="1" dirty="0"/>
          </a:p>
        </p:txBody>
      </p:sp>
      <p:sp>
        <p:nvSpPr>
          <p:cNvPr id="22" name="CuadroTexto 21"/>
          <p:cNvSpPr txBox="1"/>
          <p:nvPr/>
        </p:nvSpPr>
        <p:spPr>
          <a:xfrm>
            <a:off x="6792633" y="1063026"/>
            <a:ext cx="2309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bg2">
                    <a:lumMod val="50000"/>
                  </a:schemeClr>
                </a:solidFill>
              </a:rPr>
              <a:t>Puntaje Promedio más alto más alto</a:t>
            </a:r>
            <a:endParaRPr lang="es-E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6695447" y="1770914"/>
            <a:ext cx="2407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</a:rPr>
              <a:t>3º grado: </a:t>
            </a:r>
            <a:r>
              <a:rPr lang="es-ES" sz="2000" b="1" dirty="0" smtClean="0"/>
              <a:t>3,23 (Chile)</a:t>
            </a:r>
          </a:p>
          <a:p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</a:rPr>
              <a:t>6º grado: </a:t>
            </a:r>
            <a:r>
              <a:rPr lang="es-ES" sz="2000" b="1" dirty="0" smtClean="0"/>
              <a:t>3,55 (Chile)</a:t>
            </a:r>
            <a:endParaRPr lang="es-ES" sz="2000" b="1" dirty="0"/>
          </a:p>
        </p:txBody>
      </p:sp>
    </p:spTree>
    <p:extLst>
      <p:ext uri="{BB962C8B-B14F-4D97-AF65-F5344CB8AC3E}">
        <p14:creationId xmlns="" xmlns:p14="http://schemas.microsoft.com/office/powerpoint/2010/main" val="150369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485</TotalTime>
  <Words>472</Words>
  <Application>Microsoft Office PowerPoint</Application>
  <PresentationFormat>Presentación en pantalla (4:3)</PresentationFormat>
  <Paragraphs>113</Paragraphs>
  <Slides>14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Tema de Office</vt:lpstr>
      <vt:lpstr>CorelDRAW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Administrador</dc:creator>
  <cp:lastModifiedBy> </cp:lastModifiedBy>
  <cp:revision>54</cp:revision>
  <dcterms:created xsi:type="dcterms:W3CDTF">2015-11-25T12:21:55Z</dcterms:created>
  <dcterms:modified xsi:type="dcterms:W3CDTF">2015-11-27T00:17:13Z</dcterms:modified>
</cp:coreProperties>
</file>